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7" r:id="rId2"/>
    <p:sldId id="317" r:id="rId3"/>
    <p:sldId id="314" r:id="rId4"/>
    <p:sldId id="320" r:id="rId5"/>
    <p:sldId id="321" r:id="rId6"/>
    <p:sldId id="322" r:id="rId7"/>
    <p:sldId id="268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2076C-2BAA-4FB1-8661-160718484C18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7076E-0EB5-43BC-9113-26206D530A78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87697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E05325-CAC8-4966-B082-B12BB6A3142F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A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4AB86C-200D-49F9-A9BF-FC35315ED530}" type="slidenum">
              <a:rPr lang="es-ES" sz="1200" smtClean="0">
                <a:solidFill>
                  <a:prstClr val="black"/>
                </a:solidFill>
              </a:rPr>
              <a:pPr/>
              <a:t>3</a:t>
            </a:fld>
            <a:endParaRPr lang="es-ES" sz="1200" smtClean="0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D4AB86C-200D-49F9-A9BF-FC35315ED530}" type="slidenum">
              <a:rPr lang="es-ES" sz="1200" smtClean="0"/>
              <a:pPr/>
              <a:t>7</a:t>
            </a:fld>
            <a:endParaRPr lang="es-ES" sz="120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/>
          </a:p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076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413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0272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442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3239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222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67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429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42316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3993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775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3711D-E358-49E2-92C4-DB5BB6BF621D}" type="datetimeFigureOut">
              <a:rPr lang="es-AR" smtClean="0"/>
              <a:t>8/11/2016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14AF3-747C-429A-8AD6-F4FE603C8AB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9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.gob.ar/datospersonal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mailto:psegura@jus.gov.ar" TargetMode="External"/><Relationship Id="rId4" Type="http://schemas.openxmlformats.org/officeDocument/2006/relationships/hyperlink" Target="mailto:infodnpdp@jus.gov.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87105"/>
            <a:ext cx="8892480" cy="4998079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9816" y="4437112"/>
            <a:ext cx="8622704" cy="2139298"/>
          </a:xfrm>
          <a:prstGeom prst="round2Diag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419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Transferencias internacionales</a:t>
            </a:r>
            <a:endParaRPr lang="es-AR" sz="5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  <a:p>
            <a:pPr algn="ctr" fontAlgn="auto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 </a:t>
            </a:r>
            <a:r>
              <a:rPr lang="es-AR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marco jurídico argentino</a:t>
            </a:r>
            <a:endParaRPr lang="es-AR" sz="54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104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9052"/>
            <a:ext cx="4067944" cy="271026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115616" y="4462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sz="48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1pPr>
            <a:lvl3pPr marL="714375" lvl="2" indent="-685800" algn="ctr">
              <a:buFont typeface="Arial" pitchFamily="34" charset="0"/>
              <a:buChar char="•"/>
              <a:defRPr sz="36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3pPr>
          </a:lstStyle>
          <a:p>
            <a:pPr algn="l"/>
            <a:r>
              <a:rPr lang="es-419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Normativa aplicable</a:t>
            </a:r>
          </a:p>
          <a:p>
            <a:pPr algn="r"/>
            <a:r>
              <a:rPr lang="es-AR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s-419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las transferencias</a:t>
            </a:r>
            <a:endParaRPr lang="es-AR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676" y="1721615"/>
            <a:ext cx="5037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sz="32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1pPr>
            <a:lvl3pPr marL="714375" lvl="2" indent="-685800" algn="ctr">
              <a:buFont typeface="Arial" pitchFamily="34" charset="0"/>
              <a:buChar char="•"/>
              <a:defRPr sz="36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3pPr>
          </a:lstStyle>
          <a:p>
            <a:r>
              <a:rPr lang="es-419" sz="2800" dirty="0"/>
              <a:t>LEY – art. 12</a:t>
            </a:r>
          </a:p>
          <a:p>
            <a:r>
              <a:rPr lang="es-419" sz="2800" dirty="0"/>
              <a:t>Prohibida a países no adecuados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0245" y="2906554"/>
            <a:ext cx="37626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sz="28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1pPr>
            <a:lvl3pPr marL="714375" lvl="2" indent="-685800" algn="ctr">
              <a:buFont typeface="Arial" pitchFamily="34" charset="0"/>
              <a:buChar char="•"/>
              <a:defRPr sz="36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3pPr>
          </a:lstStyle>
          <a:p>
            <a:r>
              <a:rPr lang="es-419" dirty="0"/>
              <a:t>DECRETO – art. 12</a:t>
            </a:r>
          </a:p>
          <a:p>
            <a:r>
              <a:rPr lang="es-419" dirty="0"/>
              <a:t>Permitida a países no </a:t>
            </a:r>
          </a:p>
          <a:p>
            <a:r>
              <a:rPr lang="es-419" dirty="0"/>
              <a:t>declarados inadecuados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2418" y="2879052"/>
            <a:ext cx="1485920" cy="72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s-419" dirty="0" smtClean="0"/>
              <a:t>LISTA BLANCA</a:t>
            </a:r>
            <a:endParaRPr lang="es-AR" dirty="0"/>
          </a:p>
        </p:txBody>
      </p:sp>
      <p:sp>
        <p:nvSpPr>
          <p:cNvPr id="7" name="TextBox 6"/>
          <p:cNvSpPr txBox="1"/>
          <p:nvPr/>
        </p:nvSpPr>
        <p:spPr>
          <a:xfrm>
            <a:off x="6418071" y="4509048"/>
            <a:ext cx="1387046" cy="64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r>
              <a:rPr lang="es-419" dirty="0" smtClean="0">
                <a:solidFill>
                  <a:schemeClr val="bg1">
                    <a:lumMod val="95000"/>
                  </a:schemeClr>
                </a:solidFill>
              </a:rPr>
              <a:t>LISTA NEGRA</a:t>
            </a:r>
            <a:endParaRPr lang="es-AR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686700" cy="1799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4605" y="2381979"/>
            <a:ext cx="640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evalúa, </a:t>
            </a:r>
            <a:r>
              <a:rPr lang="es-AR" sz="2400" b="1" dirty="0">
                <a:solidFill>
                  <a:schemeClr val="accent1">
                    <a:lumMod val="75000"/>
                  </a:schemeClr>
                </a:solidFill>
              </a:rPr>
              <a:t>de oficio o a </a:t>
            </a:r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pedido </a:t>
            </a:r>
            <a:r>
              <a:rPr lang="es-AR" sz="2400" b="1" dirty="0">
                <a:solidFill>
                  <a:schemeClr val="accent1">
                    <a:lumMod val="75000"/>
                  </a:schemeClr>
                </a:solidFill>
              </a:rPr>
              <a:t>de parte interesada, el nivel de </a:t>
            </a:r>
            <a:r>
              <a:rPr lang="es-AR" sz="2400" b="1" dirty="0" smtClean="0">
                <a:solidFill>
                  <a:schemeClr val="accent1">
                    <a:lumMod val="75000"/>
                  </a:schemeClr>
                </a:solidFill>
              </a:rPr>
              <a:t>protección</a:t>
            </a:r>
            <a:endParaRPr lang="es-A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501" y="3861048"/>
            <a:ext cx="84417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sz="48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1pPr>
            <a:lvl3pPr marL="714375" lvl="2" indent="-685800" algn="ctr">
              <a:buFont typeface="Arial" pitchFamily="34" charset="0"/>
              <a:buChar char="•"/>
              <a:defRPr sz="3600" b="1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defRPr>
            </a:lvl3pPr>
          </a:lstStyle>
          <a:p>
            <a:r>
              <a:rPr lang="es-419" sz="3200" dirty="0"/>
              <a:t>HASTA AHORA</a:t>
            </a:r>
          </a:p>
          <a:p>
            <a:r>
              <a:rPr lang="es-419" sz="3200" dirty="0"/>
              <a:t>no existe obligación de dar intervención a la PDP</a:t>
            </a:r>
          </a:p>
          <a:p>
            <a:r>
              <a:rPr lang="es-AR" sz="3200" dirty="0"/>
              <a:t>h</a:t>
            </a:r>
            <a:r>
              <a:rPr lang="es-419" sz="3200" dirty="0"/>
              <a:t>omologación de contratos de transferencia 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478031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74822" y="2564904"/>
            <a:ext cx="631871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4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REGULACIÓN</a:t>
            </a:r>
          </a:p>
          <a:p>
            <a:pPr marL="714375" lvl="2" indent="-685800" algn="ctr">
              <a:buFont typeface="Arial" pitchFamily="34" charset="0"/>
              <a:buChar char="•"/>
            </a:pPr>
            <a:r>
              <a:rPr lang="es-AR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cláusulas contractuales tipo </a:t>
            </a:r>
            <a:endParaRPr lang="es-AR" sz="36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  <a:p>
            <a:pPr marL="714375" lvl="2" indent="-685800" algn="ctr">
              <a:buFont typeface="Arial" pitchFamily="34" charset="0"/>
              <a:buChar char="•"/>
            </a:pPr>
            <a:r>
              <a:rPr lang="es-AR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d</a:t>
            </a:r>
            <a:r>
              <a:rPr lang="es-419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eclaración de adecuación</a:t>
            </a:r>
            <a:endParaRPr lang="es-AR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66" y="374050"/>
            <a:ext cx="3603934" cy="17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424"/>
            <a:ext cx="9144000" cy="333375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471495" y="2831445"/>
            <a:ext cx="792537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" lvl="2" algn="ctr"/>
            <a:r>
              <a:rPr lang="es-AR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CLÁUSULAS CONTRACTUALES TIPO </a:t>
            </a:r>
          </a:p>
          <a:p>
            <a:pPr marL="28575" lvl="2" algn="ctr"/>
            <a:endParaRPr lang="es-419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  <a:p>
            <a:pPr marL="600075" lvl="2" indent="-5715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p</a:t>
            </a:r>
            <a:r>
              <a:rPr lang="es-419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ara transferir a países no adecuados</a:t>
            </a:r>
          </a:p>
          <a:p>
            <a:pPr marL="600075" lvl="2" indent="-571500" algn="ctr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AR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s</a:t>
            </a:r>
            <a:r>
              <a:rPr lang="es-419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i se aparta             APROBACIÓN PDP</a:t>
            </a:r>
            <a:endParaRPr lang="es-419" sz="36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  <a:p>
            <a:pPr marL="28575" lvl="2" algn="ctr"/>
            <a:endParaRPr lang="es-419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707904" y="4996678"/>
            <a:ext cx="862329" cy="55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1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615607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95536" y="370367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" lvl="2" algn="ctr"/>
            <a:r>
              <a:rPr lang="es-AR" sz="36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es-419" sz="3600" b="1" dirty="0" smtClean="0">
                <a:ln w="18415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ECLARACIÓN DE ADECUACIÓN</a:t>
            </a:r>
          </a:p>
          <a:p>
            <a:pPr marL="28575" lvl="2" algn="ctr"/>
            <a:endParaRPr lang="es-419" sz="36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  <a:p>
            <a:pPr marL="28575" lvl="2" algn="ctr"/>
            <a:r>
              <a:rPr lang="es-AR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 UNIÓN </a:t>
            </a:r>
            <a:r>
              <a:rPr lang="es-AR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EUROPEA </a:t>
            </a:r>
            <a:r>
              <a:rPr lang="es-AR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y miembros del </a:t>
            </a:r>
            <a:r>
              <a:rPr lang="es-AR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EEE, </a:t>
            </a:r>
            <a:r>
              <a:rPr lang="es-AR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CONFEDERACIÓN SUIZA, GUERNSEY, JERSEY, ISLA DE MAN, ISLAS FEROE, CANADÁ </a:t>
            </a:r>
            <a:r>
              <a:rPr lang="es-AR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(sector privado), ANDORRA</a:t>
            </a:r>
            <a:r>
              <a:rPr lang="es-AR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, NUEVA ZELANDA, </a:t>
            </a:r>
            <a:r>
              <a:rPr lang="es-AR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URUGUAY e </a:t>
            </a:r>
            <a:r>
              <a:rPr lang="es-AR" sz="24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ISRAEL (tratamiento </a:t>
            </a:r>
            <a:r>
              <a:rPr lang="es-AR" sz="24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automatizado)</a:t>
            </a:r>
            <a:endParaRPr lang="es-AR" sz="24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50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98463" y="764704"/>
            <a:ext cx="8421687" cy="3447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5875" algn="ctr"/>
              </a:tabLst>
              <a:defRPr/>
            </a:pPr>
            <a:endParaRPr lang="es-ES_tradnl" sz="2600" b="1" dirty="0"/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r>
              <a:rPr lang="es-ES_tradnl" sz="2400" b="1" dirty="0"/>
              <a:t>Página web</a:t>
            </a:r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r>
              <a:rPr lang="es-ES_tradnl" sz="2400" b="1" dirty="0" smtClean="0">
                <a:solidFill>
                  <a:srgbClr val="C00000"/>
                </a:solidFill>
                <a:hlinkClick r:id="rId3"/>
              </a:rPr>
              <a:t>www.jus.gob.ar/datospersonales</a:t>
            </a:r>
            <a:r>
              <a:rPr lang="es-ES_tradnl" sz="2400" b="1" dirty="0">
                <a:solidFill>
                  <a:srgbClr val="C00000"/>
                </a:solidFill>
                <a:hlinkClick r:id="rId3"/>
              </a:rPr>
              <a:t>/</a:t>
            </a:r>
            <a:endParaRPr lang="es-ES_tradnl" sz="2400" b="1" dirty="0">
              <a:solidFill>
                <a:srgbClr val="C00000"/>
              </a:solidFill>
            </a:endParaRPr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endParaRPr lang="es-ES_tradnl" sz="2400" b="1" dirty="0">
              <a:solidFill>
                <a:srgbClr val="EAEAEA"/>
              </a:solidFill>
            </a:endParaRPr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r>
              <a:rPr lang="es-ES_tradnl" sz="2400" b="1" dirty="0"/>
              <a:t>email</a:t>
            </a:r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r>
              <a:rPr lang="es-ES_tradnl" sz="2400" b="1" dirty="0" smtClean="0">
                <a:solidFill>
                  <a:srgbClr val="C00000"/>
                </a:solidFill>
                <a:hlinkClick r:id="rId4"/>
              </a:rPr>
              <a:t>infodnpdp@jus.gob.ar</a:t>
            </a:r>
            <a:endParaRPr lang="es-ES_tradnl" sz="2400" b="1" dirty="0">
              <a:solidFill>
                <a:srgbClr val="C00000"/>
              </a:solidFill>
            </a:endParaRPr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endParaRPr lang="es-ES_tradnl" sz="2400" b="1" dirty="0">
              <a:solidFill>
                <a:srgbClr val="EAEAEA"/>
              </a:solidFill>
            </a:endParaRPr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r>
              <a:rPr lang="es-ES_tradnl" sz="2400" b="1" dirty="0"/>
              <a:t>Teléfono</a:t>
            </a:r>
          </a:p>
          <a:p>
            <a:pPr marL="2511425" algn="ctr" fontAlgn="auto">
              <a:spcBef>
                <a:spcPts val="0"/>
              </a:spcBef>
              <a:spcAft>
                <a:spcPts val="0"/>
              </a:spcAft>
              <a:tabLst>
                <a:tab pos="5556250" algn="ctr"/>
              </a:tabLst>
              <a:defRPr/>
            </a:pPr>
            <a:r>
              <a:rPr lang="es-ES_tradnl" sz="2400" b="1" dirty="0" smtClean="0"/>
              <a:t>5300-4088</a:t>
            </a:r>
            <a:endParaRPr lang="es-AR" sz="2400" b="1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42913" y="5726113"/>
            <a:ext cx="5353050" cy="3385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b="1" dirty="0">
                <a:latin typeface="+mn-lt"/>
                <a:cs typeface="+mn-cs"/>
              </a:rPr>
              <a:t>Dr. Pablo SEGURA</a:t>
            </a:r>
            <a:r>
              <a:rPr lang="es-ES" sz="1600" b="1" dirty="0">
                <a:solidFill>
                  <a:srgbClr val="EAEAEA"/>
                </a:solidFill>
                <a:latin typeface="+mn-lt"/>
                <a:cs typeface="+mn-cs"/>
              </a:rPr>
              <a:t>. </a:t>
            </a:r>
            <a:r>
              <a:rPr lang="es-ES" sz="1600" b="1" dirty="0" smtClean="0">
                <a:solidFill>
                  <a:srgbClr val="EAEAEA"/>
                </a:solidFill>
                <a:latin typeface="+mn-lt"/>
                <a:cs typeface="+mn-cs"/>
                <a:hlinkClick r:id="rId5"/>
              </a:rPr>
              <a:t>psegura@jus.gob.ar</a:t>
            </a:r>
            <a:endParaRPr lang="es-ES" sz="1600" b="1" dirty="0">
              <a:solidFill>
                <a:srgbClr val="EAEAEA"/>
              </a:solidFill>
              <a:latin typeface="+mn-lt"/>
              <a:cs typeface="+mn-cs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2822711" cy="13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59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4376</TotalTime>
  <Words>152</Words>
  <Application>Microsoft Office PowerPoint</Application>
  <PresentationFormat>On-screen Show (4:3)</PresentationFormat>
  <Paragraphs>38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Segura</dc:creator>
  <cp:lastModifiedBy>Pablo Segura</cp:lastModifiedBy>
  <cp:revision>138</cp:revision>
  <dcterms:created xsi:type="dcterms:W3CDTF">2014-04-23T14:16:40Z</dcterms:created>
  <dcterms:modified xsi:type="dcterms:W3CDTF">2016-11-08T14:00:58Z</dcterms:modified>
</cp:coreProperties>
</file>